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9" r:id="rId3"/>
    <p:sldId id="263" r:id="rId4"/>
    <p:sldId id="267" r:id="rId5"/>
    <p:sldId id="260" r:id="rId6"/>
    <p:sldId id="268" r:id="rId7"/>
    <p:sldId id="264" r:id="rId8"/>
    <p:sldId id="265" r:id="rId9"/>
    <p:sldId id="266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56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9758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0581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84071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6359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392220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8217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05793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982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7176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813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1340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7308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3044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0990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9376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0130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C8DA2-C102-40AA-9C87-E6B7955F244C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1A5DB13-F228-4E12-B7CA-82DA468452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1502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ltn.com.tw/news/society/paper/127367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DC66A8-26F2-4A95-86E8-0B68AF673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2482" y="1340528"/>
            <a:ext cx="9596761" cy="2485749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偵測疲勞駕駛系統</a:t>
            </a:r>
            <a:br>
              <a:rPr lang="en-US" altLang="zh-CN" dirty="0"/>
            </a:br>
            <a:r>
              <a:rPr lang="en-US" altLang="zh-CN" sz="3600" dirty="0"/>
              <a:t>Pineapple Detect Drowsy Driving System (P3DS)</a:t>
            </a:r>
            <a:endParaRPr lang="zh-TW" altLang="en-US" sz="3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F69F557-224F-47A6-9E6B-1AA065E44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341181"/>
            <a:ext cx="8915399" cy="1875061"/>
          </a:xfrm>
        </p:spPr>
        <p:txBody>
          <a:bodyPr>
            <a:normAutofit/>
          </a:bodyPr>
          <a:lstStyle/>
          <a:p>
            <a:r>
              <a:rPr lang="en-US" altLang="zh-TW" sz="3000" dirty="0"/>
              <a:t>PINEAPPLE</a:t>
            </a:r>
            <a:r>
              <a:rPr lang="zh-TW" altLang="en-US" sz="3000" dirty="0"/>
              <a:t> 有限公司</a:t>
            </a:r>
            <a:endParaRPr lang="en-US" altLang="zh-TW" sz="3000" dirty="0"/>
          </a:p>
          <a:p>
            <a:r>
              <a:rPr lang="en-US" altLang="zh-TW" dirty="0"/>
              <a:t>CEO</a:t>
            </a:r>
            <a:r>
              <a:rPr lang="zh-TW" altLang="en-US" dirty="0"/>
              <a:t> 張予鴻</a:t>
            </a:r>
            <a:endParaRPr lang="en-US" altLang="zh-TW" dirty="0"/>
          </a:p>
          <a:p>
            <a:r>
              <a:rPr lang="en-US" altLang="zh-TW" dirty="0"/>
              <a:t>CTO</a:t>
            </a:r>
            <a:r>
              <a:rPr lang="zh-TW" altLang="en-US" dirty="0"/>
              <a:t> 馬浩威</a:t>
            </a:r>
            <a:endParaRPr lang="en-US" altLang="zh-TW" dirty="0"/>
          </a:p>
          <a:p>
            <a:r>
              <a:rPr lang="en-US" altLang="zh-TW" dirty="0"/>
              <a:t>CFO</a:t>
            </a:r>
            <a:r>
              <a:rPr lang="zh-TW" altLang="en-US" dirty="0"/>
              <a:t> 鄭棕升</a:t>
            </a:r>
          </a:p>
        </p:txBody>
      </p:sp>
    </p:spTree>
    <p:extLst>
      <p:ext uri="{BB962C8B-B14F-4D97-AF65-F5344CB8AC3E}">
        <p14:creationId xmlns:p14="http://schemas.microsoft.com/office/powerpoint/2010/main" val="221220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16C46A-D26B-476B-A871-778161F0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工作分配</a:t>
            </a:r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E59BE721-FF9A-46A0-B294-4E9C33E18F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8391667"/>
              </p:ext>
            </p:extLst>
          </p:nvPr>
        </p:nvGraphicFramePr>
        <p:xfrm>
          <a:off x="2589213" y="2133600"/>
          <a:ext cx="8915400" cy="398283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457700">
                  <a:extLst>
                    <a:ext uri="{9D8B030D-6E8A-4147-A177-3AD203B41FA5}">
                      <a16:colId xmlns:a16="http://schemas.microsoft.com/office/drawing/2014/main" val="4104794602"/>
                    </a:ext>
                  </a:extLst>
                </a:gridCol>
                <a:gridCol w="4457700">
                  <a:extLst>
                    <a:ext uri="{9D8B030D-6E8A-4147-A177-3AD203B41FA5}">
                      <a16:colId xmlns:a16="http://schemas.microsoft.com/office/drawing/2014/main" val="439462088"/>
                    </a:ext>
                  </a:extLst>
                </a:gridCol>
              </a:tblGrid>
              <a:tr h="82506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0" dirty="0"/>
                        <a:t>人員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0" dirty="0"/>
                        <a:t>工作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3511201"/>
                  </a:ext>
                </a:extLst>
              </a:tr>
              <a:tr h="82506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CEO </a:t>
                      </a:r>
                      <a:r>
                        <a:rPr lang="zh-TW" altLang="en-US" sz="2400" dirty="0"/>
                        <a:t>張予鴻</a:t>
                      </a:r>
                      <a:endParaRPr lang="en-US" altLang="zh-TW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800" dirty="0"/>
                        <a:t>C# eye tracking code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800" dirty="0"/>
                        <a:t>產品研發構想</a:t>
                      </a:r>
                      <a:endParaRPr lang="en-US" altLang="zh-CN" sz="18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1720510"/>
                  </a:ext>
                </a:extLst>
              </a:tr>
              <a:tr h="89659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CTO </a:t>
                      </a:r>
                      <a:r>
                        <a:rPr lang="zh-TW" altLang="en-US" sz="2400" dirty="0"/>
                        <a:t>馬浩威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800" dirty="0"/>
                        <a:t>車型機器人與</a:t>
                      </a:r>
                      <a:r>
                        <a:rPr lang="en-US" altLang="zh-CN" sz="1800" dirty="0"/>
                        <a:t>C#</a:t>
                      </a:r>
                      <a:r>
                        <a:rPr lang="zh-CN" altLang="en-US" sz="1800" dirty="0"/>
                        <a:t>連接</a:t>
                      </a:r>
                      <a:endParaRPr lang="en-US" altLang="zh-CN" sz="18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800" dirty="0"/>
                        <a:t>C# eye tracking code</a:t>
                      </a: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1800" dirty="0"/>
                        <a:t>產品技術支援評估</a:t>
                      </a:r>
                      <a:endParaRPr lang="en-US" altLang="zh-CN" sz="1800" dirty="0"/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zh-CN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4684938"/>
                  </a:ext>
                </a:extLst>
              </a:tr>
              <a:tr h="1054644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/>
                        <a:t>CFO </a:t>
                      </a:r>
                      <a:r>
                        <a:rPr lang="zh-TW" altLang="en-US" sz="2400" dirty="0"/>
                        <a:t>鄭棕升</a:t>
                      </a:r>
                    </a:p>
                    <a:p>
                      <a:pPr algn="ctr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800" dirty="0"/>
                        <a:t>車型機器人</a:t>
                      </a:r>
                      <a:r>
                        <a:rPr lang="en-US" altLang="zh-CN" sz="1800" dirty="0"/>
                        <a:t>Arduino code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800" dirty="0"/>
                        <a:t>製作</a:t>
                      </a:r>
                      <a:r>
                        <a:rPr lang="en-US" altLang="zh-CN" sz="1800" dirty="0"/>
                        <a:t>PPT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1800" dirty="0"/>
                        <a:t>產品成本分析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7072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3001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137BF2-080F-4D13-B93A-A0C229308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948" y="357780"/>
            <a:ext cx="8911687" cy="1280890"/>
          </a:xfrm>
        </p:spPr>
        <p:txBody>
          <a:bodyPr/>
          <a:lstStyle/>
          <a:p>
            <a:r>
              <a:rPr lang="zh-CN" altLang="en-US" dirty="0"/>
              <a:t>疲勞駕駛車禍事件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05038F2-E15C-4D6C-AC6E-4601D9AE0D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608" y="1222668"/>
            <a:ext cx="6844684" cy="5277552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751A144-EC54-4429-9706-9B5A85753D87}"/>
              </a:ext>
            </a:extLst>
          </p:cNvPr>
          <p:cNvSpPr txBox="1"/>
          <p:nvPr/>
        </p:nvSpPr>
        <p:spPr>
          <a:xfrm>
            <a:off x="9703292" y="5956918"/>
            <a:ext cx="2388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hlinkClick r:id="rId3"/>
              </a:rPr>
              <a:t>https://news.ltn.com.tw/news/society/paper/1273679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620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9FEBD4-09E0-465B-A1DC-87D448F0C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58590D-C764-4E49-B1F2-31DC04915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車內的駕駛座前設置一個迷你攝像機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時時刻刻監視著駕駛者的眼睛狀態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若駕駛者閉眼長達一段時間，系統判定駕駛者已入睡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系統會自行轉為自動駕駛，接著進行剎車或減速，將車停在附近的停泊車位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413763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F0F792-0A17-4BDA-AC36-516E30691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核心技術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EBB13C-3160-46AA-A49E-FF44FC135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dirty="0"/>
              <a:t>AI</a:t>
            </a:r>
            <a:r>
              <a:rPr lang="zh-CN" altLang="en-US" sz="2800" dirty="0"/>
              <a:t> 影像處理</a:t>
            </a:r>
            <a:endParaRPr lang="en-US" altLang="zh-CN" sz="2800" dirty="0"/>
          </a:p>
          <a:p>
            <a:pPr>
              <a:lnSpc>
                <a:spcPct val="200000"/>
              </a:lnSpc>
            </a:pPr>
            <a:r>
              <a:rPr lang="zh-CN" altLang="en-US" sz="2800" dirty="0"/>
              <a:t>眼球追蹤</a:t>
            </a:r>
            <a:endParaRPr lang="en-US" altLang="zh-CN" sz="2800" dirty="0"/>
          </a:p>
          <a:p>
            <a:pPr>
              <a:lnSpc>
                <a:spcPct val="200000"/>
              </a:lnSpc>
            </a:pPr>
            <a:r>
              <a:rPr lang="zh-CN" altLang="en-US" sz="2800" dirty="0"/>
              <a:t>第三方物聯網主控制程式</a:t>
            </a:r>
          </a:p>
        </p:txBody>
      </p:sp>
    </p:spTree>
    <p:extLst>
      <p:ext uri="{BB962C8B-B14F-4D97-AF65-F5344CB8AC3E}">
        <p14:creationId xmlns:p14="http://schemas.microsoft.com/office/powerpoint/2010/main" val="2003772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5B083B-F0BA-4D41-9D03-ED7405ED9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demo</a:t>
            </a:r>
            <a:r>
              <a:rPr lang="zh-CN" altLang="en-US" dirty="0"/>
              <a:t>所使用的配置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C8631C-ADFC-457E-A24B-1B90181FA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7697</a:t>
            </a:r>
            <a:r>
              <a:rPr lang="zh-CN" altLang="en-US" sz="2800" dirty="0"/>
              <a:t>車型機器人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/>
              <a:t>C#</a:t>
            </a:r>
            <a:r>
              <a:rPr lang="zh-CN" altLang="en-US" sz="2800" dirty="0"/>
              <a:t>程式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559105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B869B1-B594-48C9-BC15-E4999D3CB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86254"/>
            <a:ext cx="8911687" cy="1280890"/>
          </a:xfrm>
        </p:spPr>
        <p:txBody>
          <a:bodyPr/>
          <a:lstStyle/>
          <a:p>
            <a:r>
              <a:rPr lang="en-US" altLang="zh-CN" dirty="0"/>
              <a:t>Demo</a:t>
            </a:r>
            <a:r>
              <a:rPr lang="zh-CN" altLang="en-US" dirty="0"/>
              <a:t>影片</a:t>
            </a:r>
          </a:p>
        </p:txBody>
      </p:sp>
      <p:pic>
        <p:nvPicPr>
          <p:cNvPr id="4" name="video-1555297520">
            <a:hlinkClick r:id="" action="ppaction://media"/>
            <a:extLst>
              <a:ext uri="{FF2B5EF4-FFF2-40B4-BE49-F238E27FC236}">
                <a16:creationId xmlns:a16="http://schemas.microsoft.com/office/drawing/2014/main" id="{79751C12-F583-4893-AF2D-E62A16BE18C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4083" y="0"/>
            <a:ext cx="3858344" cy="6858000"/>
          </a:xfrm>
        </p:spPr>
      </p:pic>
    </p:spTree>
    <p:extLst>
      <p:ext uri="{BB962C8B-B14F-4D97-AF65-F5344CB8AC3E}">
        <p14:creationId xmlns:p14="http://schemas.microsoft.com/office/powerpoint/2010/main" val="3427213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CBEFC8-1D81-42BA-87ED-552C857AD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預算成本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216E2996-9609-4D4D-8C58-EDA4EF9B96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7612186"/>
              </p:ext>
            </p:extLst>
          </p:nvPr>
        </p:nvGraphicFramePr>
        <p:xfrm>
          <a:off x="2589213" y="1677880"/>
          <a:ext cx="8339199" cy="4298273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779733">
                  <a:extLst>
                    <a:ext uri="{9D8B030D-6E8A-4147-A177-3AD203B41FA5}">
                      <a16:colId xmlns:a16="http://schemas.microsoft.com/office/drawing/2014/main" val="2703837050"/>
                    </a:ext>
                  </a:extLst>
                </a:gridCol>
                <a:gridCol w="2779733">
                  <a:extLst>
                    <a:ext uri="{9D8B030D-6E8A-4147-A177-3AD203B41FA5}">
                      <a16:colId xmlns:a16="http://schemas.microsoft.com/office/drawing/2014/main" val="1850632755"/>
                    </a:ext>
                  </a:extLst>
                </a:gridCol>
                <a:gridCol w="2779733">
                  <a:extLst>
                    <a:ext uri="{9D8B030D-6E8A-4147-A177-3AD203B41FA5}">
                      <a16:colId xmlns:a16="http://schemas.microsoft.com/office/drawing/2014/main" val="3915172783"/>
                    </a:ext>
                  </a:extLst>
                </a:gridCol>
              </a:tblGrid>
              <a:tr h="6671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400" b="1" dirty="0"/>
                        <a:t>物品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400" b="1" dirty="0"/>
                        <a:t>個數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400" b="1" dirty="0"/>
                        <a:t>成本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60623"/>
                  </a:ext>
                </a:extLst>
              </a:tr>
              <a:tr h="833199">
                <a:tc>
                  <a:txBody>
                    <a:bodyPr/>
                    <a:lstStyle/>
                    <a:p>
                      <a:r>
                        <a:rPr lang="zh-CN" altLang="en-US" dirty="0"/>
                        <a:t>攝像頭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350 TWD / </a:t>
                      </a:r>
                      <a:r>
                        <a:rPr lang="zh-CN" altLang="en-US" dirty="0"/>
                        <a:t>每顆</a:t>
                      </a:r>
                      <a:endParaRPr lang="en-US" altLang="zh-CN" dirty="0"/>
                    </a:p>
                    <a:p>
                      <a:pPr marL="0" indent="0">
                        <a:buNone/>
                      </a:pPr>
                      <a:r>
                        <a:rPr lang="en-US" altLang="zh-CN" dirty="0"/>
                        <a:t>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量產 </a:t>
                      </a:r>
                      <a:r>
                        <a:rPr lang="en-US" altLang="zh-CN" dirty="0"/>
                        <a:t>850,000 </a:t>
                      </a:r>
                      <a:r>
                        <a:rPr lang="zh-CN" altLang="en-US" dirty="0"/>
                        <a:t>顆 </a:t>
                      </a:r>
                      <a:r>
                        <a:rPr lang="en-US" altLang="zh-CN" dirty="0"/>
                        <a:t>/ </a:t>
                      </a:r>
                      <a:r>
                        <a:rPr lang="zh-CN" altLang="en-US" dirty="0"/>
                        <a:t>每月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2.975</a:t>
                      </a:r>
                      <a:r>
                        <a:rPr lang="zh-CN" altLang="en-US" dirty="0"/>
                        <a:t>億 </a:t>
                      </a:r>
                      <a:r>
                        <a:rPr lang="en-US" altLang="zh-CN" dirty="0"/>
                        <a:t>TWD / </a:t>
                      </a:r>
                      <a:r>
                        <a:rPr lang="zh-CN" altLang="en-US" dirty="0"/>
                        <a:t>每月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488329"/>
                  </a:ext>
                </a:extLst>
              </a:tr>
              <a:tr h="1081774">
                <a:tc>
                  <a:txBody>
                    <a:bodyPr/>
                    <a:lstStyle/>
                    <a:p>
                      <a:r>
                        <a:rPr lang="zh-CN" altLang="en-US" dirty="0"/>
                        <a:t>人力資源</a:t>
                      </a:r>
                      <a:endParaRPr lang="en-US" altLang="zh-CN" dirty="0"/>
                    </a:p>
                    <a:p>
                      <a:r>
                        <a:rPr lang="zh-CN" altLang="en-US" dirty="0"/>
                        <a:t>每人每月</a:t>
                      </a:r>
                      <a:r>
                        <a:rPr lang="en-US" altLang="zh-CN" dirty="0"/>
                        <a:t>160</a:t>
                      </a:r>
                      <a:r>
                        <a:rPr lang="zh-CN" altLang="en-US" dirty="0"/>
                        <a:t>小時 </a:t>
                      </a:r>
                      <a:endParaRPr lang="en-US" altLang="zh-CN" dirty="0"/>
                    </a:p>
                    <a:p>
                      <a:r>
                        <a:rPr lang="zh-CN" altLang="en-US" dirty="0"/>
                        <a:t>月薪 </a:t>
                      </a:r>
                      <a:r>
                        <a:rPr lang="en-US" altLang="zh-CN" dirty="0"/>
                        <a:t>7</a:t>
                      </a:r>
                      <a:r>
                        <a:rPr lang="zh-CN" altLang="en-US" dirty="0"/>
                        <a:t>萬 </a:t>
                      </a:r>
                      <a:r>
                        <a:rPr lang="en-US" altLang="zh-CN" dirty="0"/>
                        <a:t>TWD</a:t>
                      </a:r>
                    </a:p>
                    <a:p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70</a:t>
                      </a:r>
                      <a:r>
                        <a:rPr lang="zh-CN" altLang="en-US" dirty="0"/>
                        <a:t>萬 </a:t>
                      </a:r>
                      <a:r>
                        <a:rPr lang="en-US" altLang="zh-CN" dirty="0"/>
                        <a:t>TWD / </a:t>
                      </a:r>
                      <a:r>
                        <a:rPr lang="zh-CN" altLang="en-US" dirty="0"/>
                        <a:t>每月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366094"/>
                  </a:ext>
                </a:extLst>
              </a:tr>
              <a:tr h="789526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電力資源</a:t>
                      </a:r>
                      <a:endParaRPr lang="en-US" altLang="zh-CN" dirty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每月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3000 TWD /</a:t>
                      </a:r>
                      <a:r>
                        <a:rPr lang="zh-CN" altLang="en-US" dirty="0"/>
                        <a:t> 每月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274012"/>
                  </a:ext>
                </a:extLst>
              </a:tr>
              <a:tr h="73850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zh-CN" altLang="en-US" dirty="0"/>
                        <a:t>總共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298,203,000 </a:t>
                      </a:r>
                      <a:r>
                        <a:rPr lang="en-US" altLang="zh-CN" dirty="0"/>
                        <a:t>TWD / </a:t>
                      </a:r>
                      <a:r>
                        <a:rPr lang="zh-CN" altLang="en-US" dirty="0"/>
                        <a:t>每月</a:t>
                      </a:r>
                      <a:endParaRPr lang="en-US" altLang="zh-CN" dirty="0"/>
                    </a:p>
                    <a:p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≈ 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億 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TWD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749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2700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68ADA5-D0E5-4E2D-8238-4368F292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各個職位的分工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8A0C6A-BEC5-4817-8FC6-EC012F16C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2133600"/>
            <a:ext cx="9045699" cy="377762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執行長 </a:t>
            </a:r>
            <a:r>
              <a:rPr lang="en-US" altLang="zh-CN" sz="2000" dirty="0"/>
              <a:t>CEO </a:t>
            </a:r>
            <a:r>
              <a:rPr lang="zh-CN" altLang="en-US" sz="2000" dirty="0"/>
              <a:t>：負責想出產品的功能，解決各類問題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營運長 </a:t>
            </a:r>
            <a:r>
              <a:rPr lang="en-US" altLang="zh-CN" sz="2000" dirty="0"/>
              <a:t>COO </a:t>
            </a:r>
            <a:r>
              <a:rPr lang="zh-CN" altLang="en-US" sz="2000" dirty="0"/>
              <a:t>：制定企業戰略，向各個公司介紹并推廣此產品，輔助</a:t>
            </a:r>
            <a:r>
              <a:rPr lang="en-US" altLang="zh-CN" sz="2000" dirty="0"/>
              <a:t>CEO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技術長 </a:t>
            </a:r>
            <a:r>
              <a:rPr lang="en-US" altLang="zh-CN" sz="2000" dirty="0"/>
              <a:t>CTO </a:t>
            </a:r>
            <a:r>
              <a:rPr lang="zh-CN" altLang="en-US" sz="2000" dirty="0"/>
              <a:t>：開發與更新產品，維修與優化產品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資訊長 </a:t>
            </a:r>
            <a:r>
              <a:rPr lang="en-US" altLang="zh-CN" sz="2000" dirty="0"/>
              <a:t>CIO </a:t>
            </a:r>
            <a:r>
              <a:rPr lang="zh-CN" altLang="en-US" sz="2000" dirty="0"/>
              <a:t>：收集各種駕駛者與車的相關資訊，協助技術長優化產品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財務長 </a:t>
            </a:r>
            <a:r>
              <a:rPr lang="en-US" altLang="zh-CN" sz="2000" dirty="0"/>
              <a:t>CFO </a:t>
            </a:r>
            <a:r>
              <a:rPr lang="zh-CN" altLang="en-US" sz="2000" dirty="0"/>
              <a:t>：預算產品的成本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068610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BB48E4-BFCF-4EDD-87E1-A6A6FF588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未來發展方向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E5A44A-6231-4682-93E2-BAC60C788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313895"/>
            <a:ext cx="8915400" cy="4785064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800" dirty="0"/>
              <a:t>問題</a:t>
            </a:r>
            <a:endParaRPr lang="en-US" altLang="zh-CN" sz="28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如果車導航只用</a:t>
            </a:r>
            <a:r>
              <a:rPr lang="en-US" altLang="zh-CN" sz="2000" dirty="0"/>
              <a:t>GPS</a:t>
            </a:r>
            <a:r>
              <a:rPr lang="zh-CN" altLang="en-US" sz="2000" dirty="0"/>
              <a:t>定位，車在自動停車的時候可能會停在不恰當的停車位，或隨意地停在路旁</a:t>
            </a:r>
            <a:endParaRPr lang="en-US" altLang="zh-CN" sz="20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800" dirty="0"/>
              <a:t>解決方案</a:t>
            </a:r>
            <a:endParaRPr lang="en-US" altLang="zh-CN" sz="28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在車頭的迷你攝像機，加入對路況的圖像辨識系統，讓車自己辨識正確的停車位，讓車子正確地停在停車位上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618441436"/>
      </p:ext>
    </p:extLst>
  </p:cSld>
  <p:clrMapOvr>
    <a:masterClrMapping/>
  </p:clrMapOvr>
</p:sld>
</file>

<file path=ppt/theme/theme1.xml><?xml version="1.0" encoding="utf-8"?>
<a:theme xmlns:a="http://schemas.openxmlformats.org/drawingml/2006/main" name="絲縷">
  <a:themeElements>
    <a:clrScheme name="絲縷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絲縷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絲縷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206</TotalTime>
  <Words>490</Words>
  <Application>Microsoft Office PowerPoint</Application>
  <PresentationFormat>宽屏</PresentationFormat>
  <Paragraphs>67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絲縷</vt:lpstr>
      <vt:lpstr>偵測疲勞駕駛系統 Pineapple Detect Drowsy Driving System (P3DS)</vt:lpstr>
      <vt:lpstr>疲勞駕駛車禍事件</vt:lpstr>
      <vt:lpstr>功能</vt:lpstr>
      <vt:lpstr>核心技術</vt:lpstr>
      <vt:lpstr>demo所使用的配置</vt:lpstr>
      <vt:lpstr>Demo影片</vt:lpstr>
      <vt:lpstr>預算成本</vt:lpstr>
      <vt:lpstr>各個職位的分工</vt:lpstr>
      <vt:lpstr>未來發展方向</vt:lpstr>
      <vt:lpstr>工作分配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可邊電阻+LED應用</dc:title>
  <dc:creator>user</dc:creator>
  <cp:lastModifiedBy>Chong Sheng Tee</cp:lastModifiedBy>
  <cp:revision>48</cp:revision>
  <dcterms:created xsi:type="dcterms:W3CDTF">2019-03-11T02:14:55Z</dcterms:created>
  <dcterms:modified xsi:type="dcterms:W3CDTF">2019-04-15T03:38:03Z</dcterms:modified>
</cp:coreProperties>
</file>

<file path=docProps/thumbnail.jpeg>
</file>